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0"/>
  </p:notesMasterIdLst>
  <p:sldIdLst>
    <p:sldId id="256" r:id="rId2"/>
    <p:sldId id="297" r:id="rId3"/>
    <p:sldId id="308" r:id="rId4"/>
    <p:sldId id="272" r:id="rId5"/>
    <p:sldId id="274" r:id="rId6"/>
    <p:sldId id="282" r:id="rId7"/>
    <p:sldId id="293" r:id="rId8"/>
    <p:sldId id="285" r:id="rId9"/>
    <p:sldId id="286" r:id="rId10"/>
    <p:sldId id="276" r:id="rId11"/>
    <p:sldId id="277" r:id="rId12"/>
    <p:sldId id="287" r:id="rId13"/>
    <p:sldId id="294" r:id="rId14"/>
    <p:sldId id="278" r:id="rId15"/>
    <p:sldId id="296" r:id="rId16"/>
    <p:sldId id="288" r:id="rId17"/>
    <p:sldId id="309" r:id="rId18"/>
    <p:sldId id="310" r:id="rId19"/>
    <p:sldId id="289" r:id="rId20"/>
    <p:sldId id="303" r:id="rId21"/>
    <p:sldId id="304" r:id="rId22"/>
    <p:sldId id="316" r:id="rId23"/>
    <p:sldId id="317" r:id="rId24"/>
    <p:sldId id="312" r:id="rId25"/>
    <p:sldId id="313" r:id="rId26"/>
    <p:sldId id="314" r:id="rId27"/>
    <p:sldId id="258" r:id="rId28"/>
    <p:sldId id="318" r:id="rId29"/>
    <p:sldId id="302" r:id="rId30"/>
    <p:sldId id="305" r:id="rId31"/>
    <p:sldId id="257" r:id="rId32"/>
    <p:sldId id="307" r:id="rId33"/>
    <p:sldId id="269" r:id="rId34"/>
    <p:sldId id="267" r:id="rId35"/>
    <p:sldId id="266" r:id="rId36"/>
    <p:sldId id="268" r:id="rId37"/>
    <p:sldId id="264" r:id="rId38"/>
    <p:sldId id="270" r:id="rId39"/>
    <p:sldId id="301" r:id="rId40"/>
    <p:sldId id="292" r:id="rId41"/>
    <p:sldId id="319" r:id="rId42"/>
    <p:sldId id="321" r:id="rId43"/>
    <p:sldId id="327" r:id="rId44"/>
    <p:sldId id="326" r:id="rId45"/>
    <p:sldId id="323" r:id="rId46"/>
    <p:sldId id="324" r:id="rId47"/>
    <p:sldId id="322" r:id="rId48"/>
    <p:sldId id="32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D7742-A56A-424E-90A6-D4549413D32D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DA805-7440-40D6-86C1-2C8ED5B863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705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936A67E-D0BC-40E8-9537-0D0E540A5A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7A786-764C-4705-97CD-34F1F4EC1E24}" type="slidenum">
              <a:rPr lang="en-US" altLang="en-US"/>
              <a:pPr/>
              <a:t>42</a:t>
            </a:fld>
            <a:endParaRPr lang="en-US" altLang="en-US" dirty="0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3F114739-F518-43DA-BAB8-3BBF911821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AF48DDD1-7BF0-425E-AE72-E514B9879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9584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2142278-99ED-41F5-90EC-9C955C02D3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C52794-B42C-4DEB-8C59-0396C571548C}" type="slidenum">
              <a:rPr lang="en-US" altLang="en-US"/>
              <a:pPr/>
              <a:t>43</a:t>
            </a:fld>
            <a:endParaRPr lang="en-US" altLang="en-US" dirty="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3FC36F4B-0612-4030-90EF-D3C22BA36D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011E340-9788-48E9-85DE-DA4C2AA6D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8092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E71525-81DE-4A84-8781-98AE44FC3D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A43859-3E13-4E03-8115-0FFCFDCFEBB0}" type="slidenum">
              <a:rPr lang="en-US" altLang="en-US"/>
              <a:pPr/>
              <a:t>47</a:t>
            </a:fld>
            <a:endParaRPr lang="en-US" altLang="en-US" dirty="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1EBE54F3-6597-407D-AA0E-98E58AEDBB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9D22A9F-5DF9-4366-BA0E-AE42BCC93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8363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7B56-8BA9-481C-A654-D93298F7899B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DA007-7B72-4E53-8C52-A693260C0D48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ABED3-BF04-4FC3-A745-AED166D47077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4BCF0-2C5E-40D4-A87C-89F7FAC14D96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38855-FC68-4608-B6D4-4F4E0196C7E7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C381-1B30-4CAF-BDAE-3C3BDF09D023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2C6DC-A3EF-47D5-8AF3-93AA290529B4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3A965-78E2-4A85-9A8C-D819D442C8DA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65131953-11B1-432B-A118-D189D35B1172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DA84-FD74-4803-AF0B-F1142D95FB23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EC31C-5167-4F32-8C5D-75838A09C522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2F5B66F-B8E0-4A6A-B0FC-04B793C51AFA}" type="datetime1">
              <a:rPr lang="en-US" smtClean="0"/>
              <a:t>1/28/2019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BD1444A-0CC0-4FA1-B3F8-9320BFC9628F}" type="slidenum">
              <a:rPr lang="en-US" smtClean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youtube.com/watch?v=u75XQdTxZR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57200"/>
            <a:ext cx="8077200" cy="1673352"/>
          </a:xfrm>
        </p:spPr>
        <p:txBody>
          <a:bodyPr>
            <a:normAutofit/>
          </a:bodyPr>
          <a:lstStyle/>
          <a:p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Negotiation Fundamentals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76600"/>
            <a:ext cx="6172200" cy="1348909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 1.1</a:t>
            </a:r>
          </a:p>
          <a:p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Three Approaches to </a:t>
            </a:r>
            <a:r>
              <a:rPr lang="en-US" sz="40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Resolving Disputes: </a:t>
            </a:r>
            <a:endParaRPr lang="en-US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Interests, Rights and Power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</a:t>
            </a:fld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24000"/>
            <a:ext cx="28479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6335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sz="4800" dirty="0"/>
              <a:t>Negotiations Mixer</a:t>
            </a:r>
            <a:endParaRPr lang="en-CA" altLang="en-US" sz="4800" dirty="0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04800" y="1524000"/>
            <a:ext cx="8550275" cy="500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need 3  volunteers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TASK: In a team of 3, negotiate with your  partners to decide how you would divide this $10 among you.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you have agreement, all 3 of you stand up.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 60 seconds to negotiate. Are you ready to begin?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Go!</a:t>
            </a:r>
          </a:p>
          <a:p>
            <a:endParaRPr lang="en-US" altLang="en-US" sz="900" dirty="0"/>
          </a:p>
          <a:p>
            <a:endParaRPr lang="en-CA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8085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sz="4800" dirty="0"/>
              <a:t>Negotiations Mixer</a:t>
            </a:r>
            <a:endParaRPr lang="en-CA" altLang="en-US" sz="4800" dirty="0"/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57200" y="1781331"/>
            <a:ext cx="3429000" cy="484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Did you reached a win-win agreement in 60 seconds?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made this a difficult task?</a:t>
            </a:r>
          </a:p>
          <a:p>
            <a:endParaRPr lang="en-US" altLang="en-US" sz="900" dirty="0"/>
          </a:p>
          <a:p>
            <a:endParaRPr lang="en-CA" altLang="en-US" sz="2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95538"/>
            <a:ext cx="3048000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18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Effective Negotiations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Goals of this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814121"/>
            <a:ext cx="6934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new and effective negotiation techniques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by doing and interacting with others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724400"/>
            <a:ext cx="3200400" cy="17748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2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81084" y="1828800"/>
            <a:ext cx="8229600" cy="4525963"/>
          </a:xfrm>
          <a:prstGeom prst="rect">
            <a:avLst/>
          </a:prstGeom>
        </p:spPr>
        <p:txBody>
          <a:bodyPr/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is Negotiation?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448232" y="1981200"/>
            <a:ext cx="4038600" cy="4623816"/>
          </a:xfrm>
        </p:spPr>
        <p:txBody>
          <a:bodyPr>
            <a:normAutofit lnSpcReduction="10000"/>
          </a:bodyPr>
          <a:lstStyle/>
          <a:p>
            <a:pPr marL="118872" indent="0">
              <a:buNone/>
            </a:pPr>
            <a:r>
              <a:rPr lang="en-US" dirty="0"/>
              <a:t>Whether at a bargaining table with labor and management; a law office with plaintiffs and respondents; Camp David with international combatants; a hostage situation; or a mediation between an employee and supervisor, the definition is the same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5</a:t>
            </a:fld>
            <a:endParaRPr lang="en-US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" y="2133600"/>
            <a:ext cx="2169242" cy="128016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99" y="2133600"/>
            <a:ext cx="2395691" cy="140816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58" y="4648200"/>
            <a:ext cx="2169242" cy="1470639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636" y="3919078"/>
            <a:ext cx="1890713" cy="2420937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42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81084" y="1676400"/>
            <a:ext cx="8229600" cy="4525963"/>
          </a:xfrm>
          <a:prstGeom prst="rect">
            <a:avLst/>
          </a:prstGeom>
        </p:spPr>
        <p:txBody>
          <a:bodyPr/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“Negotiate”  is to arrange or settle by conferring or discussing; or to use information and/or power to affect human behavior in an environment filled with multiple issues and tensions</a:t>
            </a:r>
          </a:p>
          <a:p>
            <a:pPr marL="118872" indent="0">
              <a:buNone/>
            </a:pPr>
            <a:endParaRPr lang="en-US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communication between two or more persons with an intention to persuade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What is Negotiation?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230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Negotiations are pervasive…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everyday life with family and friends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business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political life and government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academia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deal-making, conflict resolution, problem solving, and decision making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Negotiation is a crucial business and management skill.  All of us negotiate every day.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462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Negotiations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2411"/>
            <a:ext cx="8229600" cy="4625609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or more parties are involved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exists a perceived conflict of interest between those parties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Parties chose to negotiate because they believe they can influence each other to get a better deal than what they would otherwise get if action was unilateral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0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r>
              <a:rPr lang="en-US" dirty="0"/>
              <a:t>Characteristics of Negotiations </a:t>
            </a:r>
            <a:r>
              <a:rPr lang="en-US" sz="3600" dirty="0"/>
              <a:t>(cont)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229600" cy="4625609"/>
          </a:xfrm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Parties expect to experience “give and take” during their negotiations as each side compromises positions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Parties expect that negotiations will allow them to manage both the “tangibles” and the “intangibles”  contained in their issues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8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“Essentials of Negotiations” by Lewicki, Saunders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121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So, What’s The Problem?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62200"/>
            <a:ext cx="8229600" cy="4625609"/>
          </a:xfrm>
        </p:spPr>
        <p:txBody>
          <a:bodyPr/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Negotiations often fail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Deals are not made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Disputes as protracted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Relationships are damaged</a:t>
            </a:r>
          </a:p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Money and time are wasted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10</a:t>
            </a:fld>
            <a:endParaRPr lang="en-US" dirty="0"/>
          </a:p>
        </p:txBody>
      </p:sp>
      <p:pic>
        <p:nvPicPr>
          <p:cNvPr id="1026" name="Picture 2" descr="C:\Users\david\AppData\Local\Microsoft\Windows\Temporary Internet Files\Content.IE5\P3CTFWF9\confused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469408"/>
            <a:ext cx="2057400" cy="287399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62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Exercise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495" y="2447846"/>
            <a:ext cx="2969009" cy="3279932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14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Causes of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Parties may not: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open about their desired outcomes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clear in their own minds about what they actually want to accomplish with their proposals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Reveal all of the truth regarding their positions to each other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96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Possible Causes of Problems </a:t>
            </a:r>
            <a:r>
              <a:rPr lang="en-US" sz="3200" dirty="0"/>
              <a:t>(c0nt)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5562600" cy="4625609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Parties may not: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willing to believe all that they hear from each other.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the right negotiators.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ready to settle.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13</a:t>
            </a:fld>
            <a:endParaRPr lang="en-US" dirty="0"/>
          </a:p>
        </p:txBody>
      </p:sp>
      <p:pic>
        <p:nvPicPr>
          <p:cNvPr id="2050" name="Picture 2" descr="C:\Users\david\AppData\Local\Microsoft\Windows\Temporary Internet Files\Content.IE5\BIO1LBNM\5711338512_1c59eb6bd7_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200400"/>
            <a:ext cx="2653308" cy="29718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60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Bargaining vs.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people think bargaining and negotiation mean the same thing:</a:t>
            </a:r>
          </a:p>
          <a:p>
            <a:pPr marL="118872" indent="0">
              <a:buNone/>
            </a:pP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18872" indent="0">
              <a:buNone/>
            </a:pPr>
            <a:r>
              <a:rPr lang="en-US" dirty="0">
                <a:hlinkClick r:id="rId2"/>
              </a:rPr>
              <a:t>https://www.youtube.com/watch?v=u75XQdTxZRc</a:t>
            </a:r>
            <a:endParaRPr lang="en-US" dirty="0"/>
          </a:p>
          <a:p>
            <a:pPr marL="118872" indent="0">
              <a:buNone/>
            </a:pPr>
            <a:endParaRPr lang="en-US" sz="1000" dirty="0"/>
          </a:p>
          <a:p>
            <a:pPr marL="118872" indent="0">
              <a:buNone/>
            </a:pPr>
            <a:r>
              <a:rPr lang="en-US" b="1" dirty="0">
                <a:solidFill>
                  <a:srgbClr val="FFFF00"/>
                </a:solidFill>
              </a:rPr>
              <a:t>Monty Python: Life of Brian  </a:t>
            </a:r>
          </a:p>
          <a:p>
            <a:pPr marL="118872" indent="0">
              <a:buNone/>
            </a:pPr>
            <a:r>
              <a:rPr lang="en-US" b="1" dirty="0">
                <a:solidFill>
                  <a:srgbClr val="FFFF00"/>
                </a:solidFill>
              </a:rPr>
              <a:t>(The Haggle Scene)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648200"/>
            <a:ext cx="2914650" cy="1571625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927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Bargaining vs. Negotiation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18872" lvl="0" indent="0">
              <a:buClr>
                <a:srgbClr val="F0AD00"/>
              </a:buClr>
              <a:buNone/>
            </a:pPr>
            <a:r>
              <a:rPr lang="en-US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will be distinctive about the way we use these two words:</a:t>
            </a:r>
          </a:p>
          <a:p>
            <a:pPr marL="118872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Bargaining: 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Describes the competitive, </a:t>
            </a:r>
            <a:r>
              <a:rPr lang="en-US" sz="3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win-lose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situation</a:t>
            </a:r>
          </a:p>
          <a:p>
            <a:pPr marL="118872" indent="0">
              <a:buNone/>
            </a:pPr>
            <a:endParaRPr lang="en-US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Negotiation: 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Refers to </a:t>
            </a:r>
            <a:r>
              <a:rPr lang="en-US" sz="3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win-win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situations such as those that occur when parties try to find a mutually acceptable solution to a complex conflict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32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Autofit/>
          </a:bodyPr>
          <a:lstStyle/>
          <a:p>
            <a:r>
              <a:rPr lang="en-US" sz="4800" dirty="0"/>
              <a:t>Traditional Negotiation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Assumption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me to win, you must lose: therefore, we must compete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16</a:t>
            </a:fld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57600"/>
            <a:ext cx="4400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065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Autofit/>
          </a:bodyPr>
          <a:lstStyle/>
          <a:p>
            <a:r>
              <a:rPr lang="en-US" sz="4800" dirty="0"/>
              <a:t>Traditional Negotiation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Assumption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help you is a sign of my weakness and it will hurt me: therefore, little real communication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17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62400"/>
            <a:ext cx="3810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59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Autofit/>
          </a:bodyPr>
          <a:lstStyle/>
          <a:p>
            <a:r>
              <a:rPr lang="en-US" sz="4800" dirty="0"/>
              <a:t>Traditional Negotiation Relationship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Assumption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power comes from opposing, criticizing and beating you: therefore, parties are more rigid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18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257519"/>
            <a:ext cx="335280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893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Traditional Negotiation Relationship </a:t>
            </a:r>
            <a:r>
              <a:rPr lang="en-US" sz="3200" dirty="0"/>
              <a:t>(cont)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Outcomes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One-sided victories (Win-Lose)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Split-the-difference compromise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Escalation into conflict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Costs high to both parties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Neither party fully achieves goals </a:t>
            </a:r>
          </a:p>
          <a:p>
            <a:pPr lvl="1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lead to decay and decline of both parties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544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So, What is the Goal of Negotiation?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32391"/>
            <a:ext cx="8229600" cy="4625609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reach a desired and durable result by including the interests of both parties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reach agreement efficiently and fairly using talents of all participants to solve problems</a:t>
            </a:r>
          </a:p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develop a shared sense of satisfaction from working together successfully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86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5300" dirty="0"/>
              <a:t>Good Negotiating Outcomes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Better Than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Alternatives </a:t>
            </a:r>
            <a:r>
              <a:rPr lang="en-US" altLang="en-US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Away From The Table</a:t>
            </a:r>
          </a:p>
          <a:p>
            <a:pPr marL="0" lv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Satisfies  </a:t>
            </a:r>
            <a:r>
              <a:rPr lang="en-US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Interests  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pPr marL="292608" lvl="1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marL="0" lv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Best Among Many </a:t>
            </a:r>
            <a:r>
              <a:rPr lang="en-US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</a:t>
            </a:r>
          </a:p>
          <a:p>
            <a:pPr marL="0" lv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 Do Not Feel Taken – A  </a:t>
            </a:r>
            <a:r>
              <a:rPr lang="en-US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Legitimate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Outcome.</a:t>
            </a:r>
          </a:p>
          <a:p>
            <a:pPr marL="0" lv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Efficient Process – Requires Good  </a:t>
            </a:r>
            <a:r>
              <a:rPr lang="en-US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  <a:p>
            <a:pPr marL="0" lv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Realistic  </a:t>
            </a:r>
            <a:r>
              <a:rPr lang="en-US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Commitments</a:t>
            </a: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- Likely to Comply, Easy to Implement</a:t>
            </a:r>
          </a:p>
          <a:p>
            <a:pPr marL="0" lvl="0" indent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Leaves Us With A Good Working </a:t>
            </a:r>
            <a:r>
              <a:rPr lang="en-US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</a:t>
            </a:r>
          </a:p>
          <a:p>
            <a:pPr marL="118872" indent="0">
              <a:buNone/>
            </a:pPr>
            <a:endParaRPr lang="en-US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00200" y="2803727"/>
            <a:ext cx="204645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Me:  Well Satisfied</a:t>
            </a:r>
          </a:p>
          <a:p>
            <a:pPr>
              <a:lnSpc>
                <a:spcPct val="150000"/>
              </a:lnSpc>
            </a:pPr>
            <a:r>
              <a:rPr lang="en-US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You: Acceptable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800600" y="2934152"/>
            <a:ext cx="4061881" cy="49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Both:  Your problem is my problem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>
            <a:off x="3886200" y="3280415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Line 7"/>
          <p:cNvSpPr>
            <a:spLocks noChangeShapeType="1"/>
          </p:cNvSpPr>
          <p:nvPr/>
        </p:nvSpPr>
        <p:spPr bwMode="auto">
          <a:xfrm flipH="1" flipV="1">
            <a:off x="3900985" y="3112991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298589" y="1752600"/>
            <a:ext cx="1549727" cy="45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22650" y="2209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837623" y="2498927"/>
            <a:ext cx="1257367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3607381" y="4245803"/>
            <a:ext cx="13716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4850340" y="4942301"/>
            <a:ext cx="1981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1837622" y="5562600"/>
            <a:ext cx="1809035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4572000" y="6156804"/>
            <a:ext cx="1676400" cy="4355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21</a:t>
            </a:fld>
            <a:endParaRPr lang="en-US"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336B89A6-79A6-458C-8D24-08537AEAF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73010" y="3669360"/>
            <a:ext cx="102279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281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851DA3-57FC-4EEC-9591-17CDAF12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6FC3725-D1C7-4858-B7BA-BD5465D9D57E}"/>
              </a:ext>
            </a:extLst>
          </p:cNvPr>
          <p:cNvSpPr/>
          <p:nvPr/>
        </p:nvSpPr>
        <p:spPr>
          <a:xfrm>
            <a:off x="533400" y="2598003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FFFF00"/>
                </a:solidFill>
              </a:rPr>
              <a:t>What is the foremost negotiation question?</a:t>
            </a:r>
          </a:p>
        </p:txBody>
      </p:sp>
      <p:pic>
        <p:nvPicPr>
          <p:cNvPr id="6" name="Picture 5" descr="A picture containing text, book&#10;&#10;Description generated with very high confidence">
            <a:extLst>
              <a:ext uri="{FF2B5EF4-FFF2-40B4-BE49-F238E27FC236}">
                <a16:creationId xmlns:a16="http://schemas.microsoft.com/office/drawing/2014/main" id="{914AFF08-968E-4F47-88DD-E8C951680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4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20" name="Rectangle 4">
            <a:extLst>
              <a:ext uri="{FF2B5EF4-FFF2-40B4-BE49-F238E27FC236}">
                <a16:creationId xmlns:a16="http://schemas.microsoft.com/office/drawing/2014/main" id="{70191346-349C-45A3-9793-82F66EC43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Autofit/>
          </a:bodyPr>
          <a:lstStyle/>
          <a:p>
            <a:r>
              <a:rPr lang="en-US" altLang="en-US" sz="4400" b="1" dirty="0">
                <a:solidFill>
                  <a:srgbClr val="FFC000"/>
                </a:solidFill>
              </a:rPr>
              <a:t>Exercise:</a:t>
            </a:r>
            <a:br>
              <a:rPr lang="en-US" altLang="en-US" sz="4400" b="1" dirty="0">
                <a:solidFill>
                  <a:srgbClr val="FFC000"/>
                </a:solidFill>
              </a:rPr>
            </a:br>
            <a:r>
              <a:rPr lang="en-US" altLang="en-US" sz="4400" b="1" dirty="0">
                <a:solidFill>
                  <a:srgbClr val="FFC000"/>
                </a:solidFill>
              </a:rPr>
              <a:t>Carolina Blue Tree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13C9FE-6DEC-4126-91EB-D1D54FF9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EE53A-19EC-654D-82C1-D215F6FEFF18}" type="slidenum">
              <a:rPr lang="en-US" smtClean="0"/>
              <a:t>23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0C349-AAC7-408A-A1AC-72809BC41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065" y="2652347"/>
            <a:ext cx="3648722" cy="316932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69991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A58AFC0B-8453-4035-85D2-27420E9C52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3276600"/>
            <a:ext cx="8229600" cy="2724150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something one has decided as a way to settle a conflict or a difference                                     </a:t>
            </a:r>
          </a:p>
          <a:p>
            <a:r>
              <a:rPr lang="en-US" altLang="en-US" sz="3600" dirty="0"/>
              <a:t>a pre-determined solution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58F1950F-2A65-4E17-95E2-1EC5BF8A0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15</a:t>
            </a:r>
          </a:p>
        </p:txBody>
      </p:sp>
      <p:sp>
        <p:nvSpPr>
          <p:cNvPr id="7179" name="Text Box 11">
            <a:extLst>
              <a:ext uri="{FF2B5EF4-FFF2-40B4-BE49-F238E27FC236}">
                <a16:creationId xmlns:a16="http://schemas.microsoft.com/office/drawing/2014/main" id="{6B9005DC-6338-4780-88C2-638AFCCFA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590800"/>
            <a:ext cx="6477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 dirty="0"/>
              <a:t>Positions are...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B36815-A057-4E4B-92AE-325FC8319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lang="en-US" dirty="0"/>
              <a:t>Positions</a:t>
            </a:r>
          </a:p>
        </p:txBody>
      </p:sp>
    </p:spTree>
    <p:extLst>
      <p:ext uri="{BB962C8B-B14F-4D97-AF65-F5344CB8AC3E}">
        <p14:creationId xmlns:p14="http://schemas.microsoft.com/office/powerpoint/2010/main" val="359607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529553B-03D0-4956-8DD9-19D6733E01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3577" y="381000"/>
            <a:ext cx="7010400" cy="1066800"/>
          </a:xfrm>
        </p:spPr>
        <p:txBody>
          <a:bodyPr>
            <a:noAutofit/>
          </a:bodyPr>
          <a:lstStyle/>
          <a:p>
            <a:r>
              <a:rPr lang="en-US" altLang="en-US" b="1" dirty="0">
                <a:solidFill>
                  <a:srgbClr val="FFC000"/>
                </a:solidFill>
              </a:rPr>
              <a:t>Problems with </a:t>
            </a:r>
            <a:r>
              <a:rPr lang="en-US" altLang="en-US" dirty="0">
                <a:solidFill>
                  <a:srgbClr val="FFC000"/>
                </a:solidFill>
              </a:rPr>
              <a:t>P</a:t>
            </a:r>
            <a:r>
              <a:rPr lang="en-US" altLang="en-US" b="1" dirty="0">
                <a:solidFill>
                  <a:srgbClr val="FFC000"/>
                </a:solidFill>
              </a:rPr>
              <a:t>ositions</a:t>
            </a:r>
            <a:endParaRPr lang="en-US" altLang="en-US" dirty="0">
              <a:solidFill>
                <a:srgbClr val="FFC000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9238763-9C70-4C18-BFD1-6CFDD5C1A7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895600"/>
            <a:ext cx="8178800" cy="3162300"/>
          </a:xfrm>
        </p:spPr>
        <p:txBody>
          <a:bodyPr/>
          <a:lstStyle/>
          <a:p>
            <a:r>
              <a:rPr lang="en-US" altLang="en-US" sz="3600" dirty="0"/>
              <a:t>Predetermined way to solve problem</a:t>
            </a:r>
          </a:p>
          <a:p>
            <a:r>
              <a:rPr lang="en-US" altLang="en-US" sz="3600" dirty="0"/>
              <a:t>Don’t understand real interest of parties in dispute</a:t>
            </a:r>
          </a:p>
          <a:p>
            <a:r>
              <a:rPr lang="en-US" altLang="en-US" sz="3600" dirty="0"/>
              <a:t>Limits creative options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47D58D56-D2F1-494F-825D-F889CB1BB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37715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1E0CD61-22F5-4683-AF98-714F66003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05000"/>
            <a:ext cx="5511800" cy="1143000"/>
          </a:xfrm>
        </p:spPr>
        <p:txBody>
          <a:bodyPr>
            <a:normAutofit/>
          </a:bodyPr>
          <a:lstStyle/>
          <a:p>
            <a:r>
              <a:rPr lang="en-US" altLang="en-US" sz="4000" dirty="0">
                <a:solidFill>
                  <a:schemeClr val="tx1"/>
                </a:solidFill>
              </a:rPr>
              <a:t>Interests are...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EC845C9-ABC4-47BD-AB54-1FABDD30D9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3124200"/>
            <a:ext cx="8178800" cy="3238500"/>
          </a:xfrm>
        </p:spPr>
        <p:txBody>
          <a:bodyPr/>
          <a:lstStyle/>
          <a:p>
            <a:r>
              <a:rPr lang="en-US" altLang="en-US" sz="3600" dirty="0"/>
              <a:t>needs, beliefs, values underneath positions or,</a:t>
            </a:r>
          </a:p>
          <a:p>
            <a:r>
              <a:rPr lang="en-US" altLang="en-US" sz="3600" dirty="0"/>
              <a:t>why something is important</a:t>
            </a:r>
            <a:endParaRPr lang="en-US" altLang="en-US" dirty="0"/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07901A67-BFB8-412A-A18F-E11B0506E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/>
              <a:t>18</a:t>
            </a: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43080EA1-729C-40FB-B091-C597FC3EC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480646"/>
            <a:ext cx="64770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500" b="1" dirty="0">
                <a:solidFill>
                  <a:srgbClr val="FFC000"/>
                </a:solidFill>
                <a:latin typeface="+mj-lt"/>
              </a:rPr>
              <a:t>Interests</a:t>
            </a:r>
            <a:endParaRPr lang="en-US" altLang="en-US" sz="4500" dirty="0">
              <a:solidFill>
                <a:srgbClr val="FFC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836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2" r="34295" b="4551"/>
          <a:stretch/>
        </p:blipFill>
        <p:spPr bwMode="auto">
          <a:xfrm>
            <a:off x="0" y="0"/>
            <a:ext cx="3251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7059" y="259110"/>
            <a:ext cx="19911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Position</a:t>
            </a:r>
            <a:endParaRPr lang="en-SG" sz="4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5435" y="2834662"/>
            <a:ext cx="21403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Interests</a:t>
            </a:r>
            <a:endParaRPr lang="en-SG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40" y="1555171"/>
            <a:ext cx="4451860" cy="1200329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Arguing over positions.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Inefficient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effect on relationship</a:t>
            </a:r>
            <a:endParaRPr lang="en-S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86976" y="2951946"/>
            <a:ext cx="5638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10000"/>
                  </a:schemeClr>
                </a:solidFill>
              </a:rPr>
              <a:t>Intangibles people want, need, hope, or fears.</a:t>
            </a:r>
            <a:endParaRPr lang="en-SG" sz="28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9094" y="422658"/>
            <a:ext cx="5616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>
                    <a:lumMod val="10000"/>
                  </a:schemeClr>
                </a:solidFill>
              </a:rPr>
              <a:t>Tangible item people say they want.</a:t>
            </a:r>
            <a:endParaRPr lang="en-SG" sz="28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833914" y="451470"/>
            <a:ext cx="533400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0" name="Right Arrow 9"/>
          <p:cNvSpPr/>
          <p:nvPr/>
        </p:nvSpPr>
        <p:spPr>
          <a:xfrm>
            <a:off x="2810868" y="3027022"/>
            <a:ext cx="533400" cy="323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3" name="TextBox 2"/>
          <p:cNvSpPr txBox="1"/>
          <p:nvPr/>
        </p:nvSpPr>
        <p:spPr>
          <a:xfrm>
            <a:off x="3789019" y="3906053"/>
            <a:ext cx="13847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10000"/>
                  </a:schemeClr>
                </a:solidFill>
              </a:rPr>
              <a:t>Miner: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</a:rPr>
              <a:t> 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Boots.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Shift pay</a:t>
            </a:r>
            <a:r>
              <a:rPr lang="en-US" sz="2400" dirty="0"/>
              <a:t>.</a:t>
            </a:r>
            <a:endParaRPr lang="en-SG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742392" y="5106382"/>
            <a:ext cx="46570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Company: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 of in the miner working his 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assigned shift.</a:t>
            </a:r>
            <a:endParaRPr lang="en-SG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742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Positions versus Interests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28</a:t>
            </a:fld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8800"/>
            <a:ext cx="5407621" cy="2664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10000"/>
            <a:ext cx="5791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67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458200" cy="1252728"/>
          </a:xfrm>
        </p:spPr>
        <p:txBody>
          <a:bodyPr>
            <a:noAutofit/>
          </a:bodyPr>
          <a:lstStyle/>
          <a:p>
            <a:r>
              <a:rPr lang="en-US" sz="4800" dirty="0"/>
              <a:t>Positions vs. Interests: Example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524000"/>
            <a:ext cx="5257800" cy="5181600"/>
          </a:xfrm>
        </p:spPr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en-US" alt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Position- Based Negotiation Between SUB and GC:</a:t>
            </a:r>
          </a:p>
          <a:p>
            <a:pPr lvl="1">
              <a:spcBef>
                <a:spcPct val="30000"/>
              </a:spcBef>
            </a:pPr>
            <a:r>
              <a:rPr lang="en-US" altLang="en-US" sz="2200" b="1" dirty="0"/>
              <a:t>SUB: I will not be able to finish on time. </a:t>
            </a:r>
          </a:p>
          <a:p>
            <a:pPr lvl="1">
              <a:spcBef>
                <a:spcPct val="30000"/>
              </a:spcBef>
            </a:pPr>
            <a:r>
              <a:rPr lang="en-US" altLang="en-US" sz="2200" b="1" dirty="0"/>
              <a:t>GC: You will finish as scheduled. </a:t>
            </a:r>
          </a:p>
          <a:p>
            <a:pPr lvl="1">
              <a:spcBef>
                <a:spcPct val="30000"/>
              </a:spcBef>
            </a:pPr>
            <a:r>
              <a:rPr lang="en-US" altLang="en-US" sz="2200" b="1" dirty="0"/>
              <a:t>SUB:I need two extra weeks. </a:t>
            </a:r>
          </a:p>
          <a:p>
            <a:pPr lvl="1">
              <a:spcBef>
                <a:spcPct val="30000"/>
              </a:spcBef>
            </a:pPr>
            <a:r>
              <a:rPr lang="en-US" altLang="en-US" sz="2200" b="1" dirty="0"/>
              <a:t>GC: You cannot have two weeks. </a:t>
            </a:r>
          </a:p>
          <a:p>
            <a:pPr lvl="1">
              <a:spcBef>
                <a:spcPct val="30000"/>
              </a:spcBef>
            </a:pPr>
            <a:r>
              <a:rPr lang="en-US" altLang="en-US" sz="2200" b="1" dirty="0"/>
              <a:t>SUB: If I do not get two weeks, I will not be able to finish on time. </a:t>
            </a:r>
          </a:p>
          <a:p>
            <a:pPr lvl="1">
              <a:spcBef>
                <a:spcPct val="30000"/>
              </a:spcBef>
            </a:pPr>
            <a:r>
              <a:rPr lang="en-US" altLang="en-US" sz="2200" b="1" dirty="0"/>
              <a:t>GC: No, you will finish according to the contract or we will collect damages and replace you.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29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09800"/>
            <a:ext cx="2743200" cy="3733800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17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1252728"/>
          </a:xfrm>
        </p:spPr>
        <p:txBody>
          <a:bodyPr>
            <a:noAutofit/>
          </a:bodyPr>
          <a:lstStyle/>
          <a:p>
            <a:r>
              <a:rPr lang="en-US" sz="4800" dirty="0"/>
              <a:t>Positions vs. Interests: Example </a:t>
            </a:r>
            <a:r>
              <a:rPr lang="en-US" sz="1800" dirty="0"/>
              <a:t>(c0nt)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524000"/>
            <a:ext cx="6172200" cy="5181600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</a:pPr>
            <a:r>
              <a:rPr lang="en-US" altLang="en-US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An Interest-Based Negotiation Between SUB and GC:</a:t>
            </a:r>
          </a:p>
          <a:p>
            <a:pPr lvl="1">
              <a:spcBef>
                <a:spcPct val="30000"/>
              </a:spcBef>
            </a:pPr>
            <a:r>
              <a:rPr lang="en-US" altLang="en-US" sz="1700" b="1" dirty="0"/>
              <a:t>SUB: I will not be able to finish on time. </a:t>
            </a:r>
          </a:p>
          <a:p>
            <a:pPr lvl="1">
              <a:spcBef>
                <a:spcPct val="30000"/>
              </a:spcBef>
            </a:pPr>
            <a:r>
              <a:rPr lang="en-US" altLang="en-US" sz="1700" b="1" dirty="0"/>
              <a:t>GC: Why Can’t you finish as promised? What are the reasons?</a:t>
            </a:r>
          </a:p>
          <a:p>
            <a:pPr lvl="1">
              <a:spcBef>
                <a:spcPct val="30000"/>
              </a:spcBef>
            </a:pPr>
            <a:r>
              <a:rPr lang="en-US" altLang="en-US" sz="1700" b="1" dirty="0"/>
              <a:t>SUB: My supplier will not be able to deliver the materials until next week, causing me to finish two weeks behind schedule.</a:t>
            </a:r>
          </a:p>
          <a:p>
            <a:pPr lvl="1">
              <a:spcBef>
                <a:spcPct val="30000"/>
              </a:spcBef>
            </a:pPr>
            <a:r>
              <a:rPr lang="en-US" altLang="en-US" sz="1700" b="1" dirty="0"/>
              <a:t>GC: As you know, the schedule is very tight for this project and there is little float available. Are there any other suppliers who can deliver on time?</a:t>
            </a:r>
          </a:p>
          <a:p>
            <a:pPr lvl="1">
              <a:spcBef>
                <a:spcPct val="30000"/>
              </a:spcBef>
            </a:pPr>
            <a:r>
              <a:rPr lang="en-US" altLang="en-US" sz="1700" b="1" dirty="0"/>
              <a:t>SUB: Yes, but they are more expensive, more than the damages incurred by finishing late.</a:t>
            </a:r>
          </a:p>
          <a:p>
            <a:pPr lvl="1">
              <a:spcBef>
                <a:spcPct val="30000"/>
              </a:spcBef>
            </a:pPr>
            <a:r>
              <a:rPr lang="en-US" altLang="en-US" sz="1700" b="1" dirty="0"/>
              <a:t>GC: Although you are responsible for meeting the milestone, I understand your dilemma. Let me see what I can do. I know some other suppliers that might be able to help.</a:t>
            </a:r>
            <a:endParaRPr lang="en-US" sz="17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30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387" y="2743200"/>
            <a:ext cx="2438400" cy="2514600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86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28600"/>
            <a:ext cx="8534400" cy="1252728"/>
          </a:xfrm>
        </p:spPr>
        <p:txBody>
          <a:bodyPr>
            <a:normAutofit fontScale="90000"/>
          </a:bodyPr>
          <a:lstStyle/>
          <a:p>
            <a:br>
              <a:rPr lang="en-US" sz="5300" dirty="0"/>
            </a:br>
            <a:r>
              <a:rPr lang="en-US" sz="5300" dirty="0"/>
              <a:t>Approaches to Negotiation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23517"/>
            <a:ext cx="3200743" cy="337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1144" y="1295400"/>
            <a:ext cx="64008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Negotiations can be: 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Power Based </a:t>
            </a:r>
          </a:p>
          <a:p>
            <a:pPr>
              <a:lnSpc>
                <a:spcPct val="200000"/>
              </a:lnSpc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Rights Based</a:t>
            </a:r>
            <a:endParaRPr lang="en-SG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200000"/>
              </a:lnSpc>
            </a:pPr>
            <a:r>
              <a:rPr lang="en-SG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Interest Based</a:t>
            </a:r>
          </a:p>
          <a:p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outcome of any agreement will reflect </a:t>
            </a:r>
          </a:p>
          <a:p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extent and manner in which the parties </a:t>
            </a:r>
          </a:p>
          <a:p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deal with these basic methods of negotiation.</a:t>
            </a:r>
          </a:p>
          <a:p>
            <a:pPr>
              <a:lnSpc>
                <a:spcPct val="200000"/>
              </a:lnSpc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3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32</a:t>
            </a:fld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499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Interest Based Negotiation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62560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Interests usually underlie positions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needs, goals, desires, and fears – the things people care about that motivate us to negotiate</a:t>
            </a:r>
          </a:p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 of success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Satisfies parties’ interests</a:t>
            </a:r>
          </a:p>
          <a:p>
            <a:pPr lvl="2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Yours well, theirs acceptably, and others not directly in the negotiation tolerably enough to be durable</a:t>
            </a:r>
          </a:p>
          <a:p>
            <a:pPr lvl="2"/>
            <a:endParaRPr lang="en-US" sz="2000" dirty="0"/>
          </a:p>
          <a:p>
            <a:pPr lvl="1"/>
            <a:endParaRPr lang="en-US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0600"/>
            <a:ext cx="9144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09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5448"/>
            <a:ext cx="9067800" cy="1252728"/>
          </a:xfrm>
        </p:spPr>
        <p:txBody>
          <a:bodyPr>
            <a:normAutofit fontScale="90000"/>
          </a:bodyPr>
          <a:lstStyle/>
          <a:p>
            <a:br>
              <a:rPr lang="en-US" sz="4800" dirty="0"/>
            </a:br>
            <a:r>
              <a:rPr lang="en-US" sz="5300" dirty="0"/>
              <a:t>Issues with Interest Based Negotiation</a:t>
            </a:r>
            <a:br>
              <a:rPr lang="en-SG" sz="4800" dirty="0"/>
            </a:b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9653"/>
            <a:ext cx="9144000" cy="250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064" y="5105400"/>
            <a:ext cx="462756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848" y="1524000"/>
            <a:ext cx="4773582" cy="101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345311"/>
            <a:ext cx="1370806" cy="100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713" y="2264140"/>
            <a:ext cx="240322" cy="208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905" y="3345311"/>
            <a:ext cx="1296695" cy="100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98678"/>
            <a:ext cx="3627437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898678"/>
            <a:ext cx="3060700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465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5448"/>
            <a:ext cx="8534400" cy="125272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5300" dirty="0"/>
              <a:t>Right Based Negotiation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254" y="1598054"/>
            <a:ext cx="8229600" cy="4625609"/>
          </a:xfrm>
        </p:spPr>
        <p:txBody>
          <a:bodyPr>
            <a:normAutofit/>
          </a:bodyPr>
          <a:lstStyle/>
          <a:p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Focusing on the superiority of one party’s rights over the other party’s rights</a:t>
            </a:r>
          </a:p>
          <a:p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Minimizing and de-legitimizing other party’s rights</a:t>
            </a:r>
          </a:p>
          <a:p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Rights come from laws, policies, past practices, etc.</a:t>
            </a:r>
          </a:p>
          <a:p>
            <a:pPr marL="118872" indent="0">
              <a:buNone/>
            </a:pPr>
            <a:endParaRPr lang="en-US" sz="2400" b="1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158" y="3362780"/>
            <a:ext cx="399895" cy="45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255" y="3878599"/>
            <a:ext cx="1663700" cy="747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436" y="4419600"/>
            <a:ext cx="29686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793" y="4881265"/>
            <a:ext cx="3109913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57969" y="4419600"/>
            <a:ext cx="159050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Litigation</a:t>
            </a:r>
            <a:endParaRPr lang="en-SG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4620" y="5070511"/>
            <a:ext cx="17844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Arbitration</a:t>
            </a:r>
            <a:endParaRPr lang="en-SG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4620" y="5756311"/>
            <a:ext cx="202651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Adjudication</a:t>
            </a:r>
            <a:endParaRPr lang="en-SG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99706" y="4419599"/>
            <a:ext cx="31550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Formal investigation</a:t>
            </a:r>
            <a:endParaRPr lang="en-SG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29062" y="5099595"/>
            <a:ext cx="40531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negotiation </a:t>
            </a:r>
          </a:p>
          <a:p>
            <a:r>
              <a:rPr lang="en-US" sz="2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  <a:endParaRPr lang="en-SG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899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5300" dirty="0"/>
              <a:t>Power Based Negotiation</a:t>
            </a:r>
            <a:br>
              <a:rPr lang="en-US" dirty="0"/>
            </a:br>
            <a:endParaRPr lang="en-US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17" y="1447800"/>
            <a:ext cx="7084166" cy="640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own Arrow 6"/>
          <p:cNvSpPr/>
          <p:nvPr/>
        </p:nvSpPr>
        <p:spPr>
          <a:xfrm>
            <a:off x="4149808" y="1905000"/>
            <a:ext cx="304800" cy="381000"/>
          </a:xfrm>
          <a:prstGeom prst="down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112" y="2282587"/>
            <a:ext cx="2090737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689" y="2928700"/>
            <a:ext cx="427037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615645" y="3505200"/>
            <a:ext cx="139493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Lose-Loss</a:t>
            </a:r>
            <a:endParaRPr lang="en-SG" sz="2400" b="1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0" y="3451064"/>
            <a:ext cx="1700213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241089" y="3320533"/>
            <a:ext cx="427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/</a:t>
            </a:r>
            <a:endParaRPr lang="en-SG" sz="4800" b="1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78" b="14776"/>
          <a:stretch/>
        </p:blipFill>
        <p:spPr bwMode="auto">
          <a:xfrm>
            <a:off x="0" y="4151530"/>
            <a:ext cx="9144000" cy="270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416974" y="4200140"/>
            <a:ext cx="2571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Highly adversarial</a:t>
            </a:r>
            <a:endParaRPr lang="en-SG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09800" y="6219855"/>
            <a:ext cx="5408468" cy="40011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Threats, Physical force, Violence, Strike, Voting</a:t>
            </a:r>
            <a:endParaRPr lang="en-SG" sz="20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4230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6" b="17852"/>
          <a:stretch/>
        </p:blipFill>
        <p:spPr bwMode="auto">
          <a:xfrm>
            <a:off x="3348427" y="4386822"/>
            <a:ext cx="2290762" cy="2444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0999212">
            <a:off x="58199" y="2920060"/>
            <a:ext cx="32496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Conquer but </a:t>
            </a:r>
          </a:p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hurting relationship</a:t>
            </a:r>
            <a:endParaRPr lang="en-SG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815857">
            <a:off x="5712456" y="3128073"/>
            <a:ext cx="33746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 outcome but no</a:t>
            </a:r>
          </a:p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durable solutions</a:t>
            </a:r>
            <a:endParaRPr lang="en-SG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4836" y="1581004"/>
            <a:ext cx="51379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Once power is used,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 power is needed over time</a:t>
            </a:r>
            <a:endParaRPr lang="en-SG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Straight Arrow Connector 5"/>
          <p:cNvCxnSpPr>
            <a:endCxn id="5" idx="2"/>
          </p:cNvCxnSpPr>
          <p:nvPr/>
        </p:nvCxnSpPr>
        <p:spPr>
          <a:xfrm flipV="1">
            <a:off x="4483948" y="2535111"/>
            <a:ext cx="9861" cy="181531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0"/>
          <p:cNvSpPr/>
          <p:nvPr/>
        </p:nvSpPr>
        <p:spPr>
          <a:xfrm>
            <a:off x="3300895" y="3223777"/>
            <a:ext cx="1183053" cy="1126651"/>
          </a:xfrm>
          <a:custGeom>
            <a:avLst/>
            <a:gdLst>
              <a:gd name="connsiteX0" fmla="*/ 1085850 w 1183053"/>
              <a:gd name="connsiteY0" fmla="*/ 1104900 h 1110201"/>
              <a:gd name="connsiteX1" fmla="*/ 1076325 w 1183053"/>
              <a:gd name="connsiteY1" fmla="*/ 942975 h 1110201"/>
              <a:gd name="connsiteX2" fmla="*/ 0 w 1183053"/>
              <a:gd name="connsiteY2" fmla="*/ 0 h 1110201"/>
              <a:gd name="connsiteX3" fmla="*/ 0 w 1183053"/>
              <a:gd name="connsiteY3" fmla="*/ 0 h 111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3053" h="1110201">
                <a:moveTo>
                  <a:pt x="1085850" y="1104900"/>
                </a:moveTo>
                <a:cubicBezTo>
                  <a:pt x="1171575" y="1116012"/>
                  <a:pt x="1257300" y="1127125"/>
                  <a:pt x="1076325" y="942975"/>
                </a:cubicBezTo>
                <a:cubicBezTo>
                  <a:pt x="895350" y="758825"/>
                  <a:pt x="0" y="0"/>
                  <a:pt x="0" y="0"/>
                </a:cubicBezTo>
                <a:lnTo>
                  <a:pt x="0" y="0"/>
                </a:ln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12" name="Freeform 11"/>
          <p:cNvSpPr/>
          <p:nvPr/>
        </p:nvSpPr>
        <p:spPr>
          <a:xfrm>
            <a:off x="4483948" y="3207325"/>
            <a:ext cx="1071825" cy="1143103"/>
          </a:xfrm>
          <a:custGeom>
            <a:avLst/>
            <a:gdLst>
              <a:gd name="connsiteX0" fmla="*/ 90750 w 1071825"/>
              <a:gd name="connsiteY0" fmla="*/ 1123950 h 1143103"/>
              <a:gd name="connsiteX1" fmla="*/ 95513 w 1071825"/>
              <a:gd name="connsiteY1" fmla="*/ 990600 h 1143103"/>
              <a:gd name="connsiteX2" fmla="*/ 1071825 w 1071825"/>
              <a:gd name="connsiteY2" fmla="*/ 0 h 1143103"/>
              <a:gd name="connsiteX3" fmla="*/ 1071825 w 1071825"/>
              <a:gd name="connsiteY3" fmla="*/ 0 h 114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825" h="1143103">
                <a:moveTo>
                  <a:pt x="90750" y="1123950"/>
                </a:moveTo>
                <a:cubicBezTo>
                  <a:pt x="11375" y="1150937"/>
                  <a:pt x="-67999" y="1177925"/>
                  <a:pt x="95513" y="990600"/>
                </a:cubicBezTo>
                <a:cubicBezTo>
                  <a:pt x="259025" y="803275"/>
                  <a:pt x="1071825" y="0"/>
                  <a:pt x="1071825" y="0"/>
                </a:cubicBezTo>
                <a:lnTo>
                  <a:pt x="1071825" y="0"/>
                </a:ln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251062"/>
          </a:xfrm>
        </p:spPr>
        <p:txBody>
          <a:bodyPr>
            <a:noAutofit/>
          </a:bodyPr>
          <a:lstStyle/>
          <a:p>
            <a:r>
              <a:rPr lang="en-US" sz="4800" dirty="0"/>
              <a:t>Issues with Power Based Negotiation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78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Criteria to Determine What is the Best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Transaction Costs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Lost Opportunities</a:t>
            </a:r>
          </a:p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Satisfaction Outcomes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Fairness of resolution and procedure</a:t>
            </a:r>
          </a:p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 on the Relationship</a:t>
            </a:r>
          </a:p>
          <a:p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Recurrence</a:t>
            </a:r>
          </a:p>
          <a:p>
            <a:pPr lvl="1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if the resolution fails to stick?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962400"/>
            <a:ext cx="1371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936" y="1676400"/>
            <a:ext cx="1371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 descr="C:\Users\david\AppData\Local\Microsoft\Windows\Temporary Internet Files\Content.IE5\WN9NN05R\justice-scale1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768789"/>
            <a:ext cx="13716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david\AppData\Local\Microsoft\Windows\Temporary Internet Files\Content.IE5\OTV4N3TS\on_repeat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935" y="5257800"/>
            <a:ext cx="1371601" cy="125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6011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Vacation Solution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39</a:t>
            </a:fld>
            <a:endParaRPr lang="en-US" dirty="0"/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31239" y="1854200"/>
            <a:ext cx="4406900" cy="944563"/>
          </a:xfrm>
          <a:prstGeom prst="rect">
            <a:avLst/>
          </a:prstGeom>
        </p:spPr>
        <p:txBody>
          <a:bodyPr/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>
              <a:buFontTx/>
              <a:buNone/>
            </a:pPr>
            <a:r>
              <a:rPr lang="en-US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Husband</a:t>
            </a:r>
          </a:p>
          <a:p>
            <a:pPr algn="ctr">
              <a:buFontTx/>
              <a:buNone/>
            </a:pPr>
            <a:r>
              <a:rPr lang="en-US" altLang="en-US" b="1" i="1" dirty="0">
                <a:solidFill>
                  <a:srgbClr val="FFC000"/>
                </a:solidFill>
              </a:rPr>
              <a:t>“I want a vacation at the beach”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654550" y="1854200"/>
            <a:ext cx="4406900" cy="944563"/>
          </a:xfrm>
          <a:prstGeom prst="rect">
            <a:avLst/>
          </a:prstGeom>
        </p:spPr>
        <p:txBody>
          <a:bodyPr/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>
              <a:buFontTx/>
              <a:buNone/>
            </a:pPr>
            <a:r>
              <a:rPr lang="en-US" altLang="en-US" sz="3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His or Her Partner</a:t>
            </a:r>
          </a:p>
          <a:p>
            <a:pPr algn="ctr">
              <a:buFontTx/>
              <a:buNone/>
            </a:pPr>
            <a:r>
              <a:rPr lang="en-US" altLang="en-US" b="1" i="1" dirty="0">
                <a:solidFill>
                  <a:srgbClr val="FFC000"/>
                </a:solidFill>
              </a:rPr>
              <a:t>“I want a vacation in Las Vegas”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193" y="3546986"/>
            <a:ext cx="6462713" cy="315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685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686800" cy="1252728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Summary:  </a:t>
            </a:r>
            <a:br>
              <a:rPr lang="en-US" dirty="0"/>
            </a:br>
            <a:r>
              <a:rPr lang="en-US" dirty="0"/>
              <a:t>Three  Negotiations Approaches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68" y="1774825"/>
            <a:ext cx="6758663" cy="46259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537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8EA3B-BA78-4DC8-9A86-ECA7C8E14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75CFA65-A770-4766-96CB-B71D26FAA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600" y="2514600"/>
            <a:ext cx="4495800" cy="304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B6F6F-BE9C-4800-B838-34022BB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934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66F6616-146E-4E3A-AFD4-69FBC0BB7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5481" y="228600"/>
            <a:ext cx="7793037" cy="5881687"/>
          </a:xfrm>
        </p:spPr>
        <p:txBody>
          <a:bodyPr/>
          <a:lstStyle/>
          <a:p>
            <a:r>
              <a:rPr lang="en-US" altLang="en-US" dirty="0"/>
              <a:t>Conflict is….</a:t>
            </a:r>
            <a:br>
              <a:rPr lang="en-US" altLang="en-US" dirty="0"/>
            </a:br>
            <a:br>
              <a:rPr lang="en-US" altLang="en-US" sz="2400" dirty="0"/>
            </a:br>
            <a:br>
              <a:rPr lang="en-US" altLang="en-US" sz="4000" dirty="0"/>
            </a:br>
            <a:r>
              <a:rPr lang="en-US" altLang="en-US" sz="4000" b="0" dirty="0">
                <a:solidFill>
                  <a:schemeClr val="tx1"/>
                </a:solidFill>
              </a:rPr>
              <a:t>Any situation in which your views/desires are not in agreement with another person’s and there is the perception that if his/her desires/views are met, then yours will not be</a:t>
            </a:r>
          </a:p>
        </p:txBody>
      </p:sp>
    </p:spTree>
    <p:extLst>
      <p:ext uri="{BB962C8B-B14F-4D97-AF65-F5344CB8AC3E}">
        <p14:creationId xmlns:p14="http://schemas.microsoft.com/office/powerpoint/2010/main" val="351493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AA79F710-AEB3-48D8-B89B-66FFF4387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Recent Conflict Situations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62066F4-2F99-426B-A4E5-F273F9710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41774"/>
            <a:ext cx="8229600" cy="4625609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Describe briefly a conflict situation that you recently experienced for which the outcome was pleasing to you</a:t>
            </a:r>
          </a:p>
          <a:p>
            <a:endParaRPr lang="en-US" altLang="en-US" sz="3600" dirty="0"/>
          </a:p>
          <a:p>
            <a:r>
              <a:rPr lang="en-US" altLang="en-US" sz="3600" dirty="0"/>
              <a:t>Describe another situation for which the outcome was NOT pleasing</a:t>
            </a:r>
          </a:p>
        </p:txBody>
      </p:sp>
    </p:spTree>
    <p:extLst>
      <p:ext uri="{BB962C8B-B14F-4D97-AF65-F5344CB8AC3E}">
        <p14:creationId xmlns:p14="http://schemas.microsoft.com/office/powerpoint/2010/main" val="1561134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60C92-588F-4125-8C8A-47ED6E6C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Levels of Conflict in Organizations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C8223-BF56-472F-845F-E95395416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742951"/>
            <a:ext cx="2971800" cy="4625609"/>
          </a:xfrm>
        </p:spPr>
        <p:txBody>
          <a:bodyPr>
            <a:normAutofit/>
          </a:bodyPr>
          <a:lstStyle/>
          <a:p>
            <a:r>
              <a:rPr lang="en-US" b="1" dirty="0"/>
              <a:t>Interpersonal Level</a:t>
            </a:r>
          </a:p>
          <a:p>
            <a:pPr lvl="1"/>
            <a:r>
              <a:rPr lang="en-US" dirty="0"/>
              <a:t>Personality differences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3CB75-F98B-4DBC-8929-4DFD60418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44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E737E01-BC50-4F64-8641-AF9C7E007C9B}"/>
              </a:ext>
            </a:extLst>
          </p:cNvPr>
          <p:cNvSpPr txBox="1">
            <a:spLocks/>
          </p:cNvSpPr>
          <p:nvPr/>
        </p:nvSpPr>
        <p:spPr>
          <a:xfrm>
            <a:off x="2895600" y="1742951"/>
            <a:ext cx="2895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b="1" dirty="0"/>
              <a:t>Group Level</a:t>
            </a:r>
          </a:p>
          <a:p>
            <a:pPr lvl="1"/>
            <a:r>
              <a:rPr lang="en-US" dirty="0"/>
              <a:t>Trust, norm, and development</a:t>
            </a:r>
          </a:p>
          <a:p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FDAB6E-1D67-4A57-A97B-F76BF37F0A2A}"/>
              </a:ext>
            </a:extLst>
          </p:cNvPr>
          <p:cNvSpPr txBox="1">
            <a:spLocks/>
          </p:cNvSpPr>
          <p:nvPr/>
        </p:nvSpPr>
        <p:spPr>
          <a:xfrm>
            <a:off x="5785338" y="1731228"/>
            <a:ext cx="3282462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lvl1pPr marL="438912" indent="-32004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2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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Char char="▪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161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Char char="▪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Char char=""/>
              <a:defRPr kumimoji="0"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b="1" dirty="0"/>
              <a:t>Organizational Level</a:t>
            </a:r>
          </a:p>
          <a:p>
            <a:pPr lvl="1"/>
            <a:r>
              <a:rPr lang="en-US" dirty="0"/>
              <a:t>Goal, culture, and structure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40280B-74C1-480C-B6C1-19F764682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56" y="4114798"/>
            <a:ext cx="1809750" cy="1809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A588E5-7530-454E-9309-90BF6BAA9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625" y="4243385"/>
            <a:ext cx="2952750" cy="1552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C38A3C-F1CA-45C5-AC37-89858632A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574" y="3967159"/>
            <a:ext cx="217170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2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0D096-AB6A-4E22-88CB-4EBFF499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Thomas-Kilmann Conflict </a:t>
            </a:r>
            <a:br>
              <a:rPr lang="en-US" dirty="0"/>
            </a:br>
            <a:r>
              <a:rPr lang="en-US" dirty="0"/>
              <a:t>Mode Instrument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0F830-EBC3-49DB-874A-AAB0F9A65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Thomas-Kilmann Conflict Mode Instrument assesses an individual’s typical behavior in conflict situations and describes it along two dimensions</a:t>
            </a:r>
          </a:p>
          <a:p>
            <a:pPr marL="118872" indent="0">
              <a:buNone/>
            </a:pPr>
            <a:endParaRPr lang="en-US" sz="3600" dirty="0"/>
          </a:p>
          <a:p>
            <a:r>
              <a:rPr lang="en-US" sz="3600" dirty="0"/>
              <a:t>The model has 5 conflict modes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7439E-3586-439D-B7B0-26FE6D14F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307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FE3D1-C71B-4BE5-A8D9-71D0B643D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Thomas-Kilmann Conflict </a:t>
            </a:r>
            <a:br>
              <a:rPr lang="en-US" dirty="0"/>
            </a:br>
            <a:r>
              <a:rPr lang="en-US" dirty="0"/>
              <a:t>Mode Instrument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B87D9-4741-4228-A57B-65060CF0A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Please complete the instrument</a:t>
            </a:r>
          </a:p>
          <a:p>
            <a:pPr marL="118872" indent="0">
              <a:buNone/>
            </a:pPr>
            <a:endParaRPr lang="en-US" sz="4000" dirty="0"/>
          </a:p>
          <a:p>
            <a:r>
              <a:rPr lang="en-US" sz="4000" dirty="0"/>
              <a:t>Thank you!!!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F01B5-18CA-4707-B65A-D7E2D8DAD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46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6788FF-6168-4886-A50E-125A99605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505200"/>
            <a:ext cx="3048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308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3B6A7B2-B047-45F4-8E7D-08C661387A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About Your TKI Scores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FBD03FE-B34F-4E97-999D-2D1839EC7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There are no “best” scores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There is no “right” style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All five modes are useful in some situation.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Each mode represents a set of useful social skills when used correctly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effectiveness of a given conflict-handling mode depends upon the requirements of the specific situation and the skill with which the mode is used</a:t>
            </a:r>
          </a:p>
        </p:txBody>
      </p:sp>
    </p:spTree>
    <p:extLst>
      <p:ext uri="{BB962C8B-B14F-4D97-AF65-F5344CB8AC3E}">
        <p14:creationId xmlns:p14="http://schemas.microsoft.com/office/powerpoint/2010/main" val="4338587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352AC3-9789-4B3B-9096-A97A2C123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1444A-0CC0-4FA1-B3F8-9320BFC9628F}" type="slidenum">
              <a:rPr lang="en-US" smtClean="0"/>
              <a:t>48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138989-C720-4D3D-BB6B-267D735621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628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900</TotalTime>
  <Words>1523</Words>
  <Application>Microsoft Office PowerPoint</Application>
  <PresentationFormat>On-screen Show (4:3)</PresentationFormat>
  <Paragraphs>272</Paragraphs>
  <Slides>48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Calibri</vt:lpstr>
      <vt:lpstr>Corbel</vt:lpstr>
      <vt:lpstr>Times New Roman</vt:lpstr>
      <vt:lpstr>Wingdings</vt:lpstr>
      <vt:lpstr>Wingdings 2</vt:lpstr>
      <vt:lpstr>Wingdings 3</vt:lpstr>
      <vt:lpstr>Module</vt:lpstr>
      <vt:lpstr>Negotiation Fundamentals </vt:lpstr>
      <vt:lpstr>Negotiations Mixer</vt:lpstr>
      <vt:lpstr>Negotiations Mixer</vt:lpstr>
      <vt:lpstr>Effective Negotiations</vt:lpstr>
      <vt:lpstr>What is Negotiation?</vt:lpstr>
      <vt:lpstr>What is Negotiation?</vt:lpstr>
      <vt:lpstr>Negotiations are pervasive…</vt:lpstr>
      <vt:lpstr>Characteristics of Negotiations </vt:lpstr>
      <vt:lpstr>Characteristics of Negotiations (cont) </vt:lpstr>
      <vt:lpstr>So, What’s The Problem?</vt:lpstr>
      <vt:lpstr>Exercise</vt:lpstr>
      <vt:lpstr>Possible Causes of Problems</vt:lpstr>
      <vt:lpstr>Possible Causes of Problems (c0nt)</vt:lpstr>
      <vt:lpstr>Bargaining vs. Negotiation</vt:lpstr>
      <vt:lpstr>Bargaining vs. Negotiation</vt:lpstr>
      <vt:lpstr>Traditional Negotiation Relationship</vt:lpstr>
      <vt:lpstr>Traditional Negotiation Relationship</vt:lpstr>
      <vt:lpstr>Traditional Negotiation Relationship</vt:lpstr>
      <vt:lpstr>Traditional Negotiation Relationship (cont)</vt:lpstr>
      <vt:lpstr>So, What is the Goal of Negotiation?</vt:lpstr>
      <vt:lpstr> Good Negotiating Outcomes </vt:lpstr>
      <vt:lpstr>PowerPoint Presentation</vt:lpstr>
      <vt:lpstr>Exercise: Carolina Blue Tree</vt:lpstr>
      <vt:lpstr>Positions</vt:lpstr>
      <vt:lpstr>Problems with Positions</vt:lpstr>
      <vt:lpstr>Interests are...</vt:lpstr>
      <vt:lpstr>PowerPoint Presentation</vt:lpstr>
      <vt:lpstr>Positions versus Interests</vt:lpstr>
      <vt:lpstr>Positions vs. Interests: Example</vt:lpstr>
      <vt:lpstr>Positions vs. Interests: Example (c0nt)</vt:lpstr>
      <vt:lpstr> Approaches to Negotiation </vt:lpstr>
      <vt:lpstr>PowerPoint Presentation</vt:lpstr>
      <vt:lpstr>Interest Based Negotiation </vt:lpstr>
      <vt:lpstr> Issues with Interest Based Negotiation </vt:lpstr>
      <vt:lpstr> Right Based Negotiation </vt:lpstr>
      <vt:lpstr> Power Based Negotiation </vt:lpstr>
      <vt:lpstr>Issues with Power Based Negotiation</vt:lpstr>
      <vt:lpstr>Criteria to Determine What is the Best Approach</vt:lpstr>
      <vt:lpstr>Vacation Solution</vt:lpstr>
      <vt:lpstr>Summary:   Three  Negotiations Approaches </vt:lpstr>
      <vt:lpstr>Conflict</vt:lpstr>
      <vt:lpstr>Conflict is….   Any situation in which your views/desires are not in agreement with another person’s and there is the perception that if his/her desires/views are met, then yours will not be</vt:lpstr>
      <vt:lpstr>Recent Conflict Situations</vt:lpstr>
      <vt:lpstr>Three Levels of Conflict in Organizations</vt:lpstr>
      <vt:lpstr>Thomas-Kilmann Conflict  Mode Instrument</vt:lpstr>
      <vt:lpstr>Thomas-Kilmann Conflict  Mode Instrument</vt:lpstr>
      <vt:lpstr>About Your TKI Scores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Negotiation Fundamentals</dc:title>
  <dc:creator>david</dc:creator>
  <cp:lastModifiedBy>Charlotte Westerhaus</cp:lastModifiedBy>
  <cp:revision>101</cp:revision>
  <dcterms:created xsi:type="dcterms:W3CDTF">2014-12-29T00:08:27Z</dcterms:created>
  <dcterms:modified xsi:type="dcterms:W3CDTF">2019-01-28T19:37:02Z</dcterms:modified>
</cp:coreProperties>
</file>